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D98D50A7-EBE7-4E7E-A9B6-19CAE4717BB3}">
  <a:tblStyle styleId="{D98D50A7-EBE7-4E7E-A9B6-19CAE4717BB3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API can be used to simplify our programming, we use apache commons email library to implement this functionality, where you can see we only use 10 lines.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81 restful api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60 restful api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Apply MVC framework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Sbt manage dependencies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cmusv-sc/18655-Spring-2017-Team-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hyperlink" Target="https://github.com/cmusv-sc/18655-Spring-2017-Team-3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311700" y="800350"/>
            <a:ext cx="8520600" cy="908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Conference Management System</a:t>
            </a:r>
          </a:p>
        </p:txBody>
      </p:sp>
      <p:sp>
        <p:nvSpPr>
          <p:cNvPr id="86" name="Shape 86"/>
          <p:cNvSpPr txBox="1"/>
          <p:nvPr>
            <p:ph idx="4294967295" type="body"/>
          </p:nvPr>
        </p:nvSpPr>
        <p:spPr>
          <a:xfrm>
            <a:off x="0" y="2176950"/>
            <a:ext cx="9144000" cy="176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ct val="550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Team 3</a:t>
            </a:r>
          </a:p>
          <a:p>
            <a:pPr lv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Xiaohan Shen</a:t>
            </a:r>
          </a:p>
          <a:p>
            <a:pPr lv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Huiliang Ling</a:t>
            </a:r>
          </a:p>
          <a:p>
            <a:pPr lv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Shuang Zhang</a:t>
            </a:r>
          </a:p>
          <a:p>
            <a:pPr lvl="0" rtl="0" algn="ctr">
              <a:spcBef>
                <a:spcPts val="0"/>
              </a:spcBef>
              <a:spcAft>
                <a:spcPts val="150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Keqin Li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25" y="694474"/>
            <a:ext cx="4951301" cy="194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2725" y="2238374"/>
            <a:ext cx="6705274" cy="20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Conference Management System</a:t>
            </a:r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50" y="1017810"/>
            <a:ext cx="7951122" cy="293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Front End API Services</a:t>
            </a:r>
          </a:p>
        </p:txBody>
      </p:sp>
      <p:graphicFrame>
        <p:nvGraphicFramePr>
          <p:cNvPr id="275" name="Shape 275"/>
          <p:cNvGraphicFramePr/>
          <p:nvPr/>
        </p:nvGraphicFramePr>
        <p:xfrm>
          <a:off x="360375" y="10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{D98D50A7-EBE7-4E7E-A9B6-19CAE4717BB3}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Description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URL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Request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Get Login Page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/login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GET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Verify User Info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/login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POST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Get User Profile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/profile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GET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Get Create Paper Page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/papers/new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GET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Save Paper Info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/papers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POST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Edit A Paper Info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/papers/:id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GET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Update Paper Info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/papers/:id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POST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Enter Review Page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/review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GET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 End API Services</a:t>
            </a:r>
          </a:p>
        </p:txBody>
      </p:sp>
      <p:graphicFrame>
        <p:nvGraphicFramePr>
          <p:cNvPr id="281" name="Shape 281"/>
          <p:cNvGraphicFramePr/>
          <p:nvPr/>
        </p:nvGraphicFramePr>
        <p:xfrm>
          <a:off x="360375" y="10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{D98D50A7-EBE7-4E7E-A9B6-19CAE4717BB3}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Description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URL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RESTful  Request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Verify User Info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/login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POST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Get User Profile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/profile/:id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GET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Edit User Profile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/profile/edit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POST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Delete User Profile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/profile/delete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POST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Save Paper Info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/papers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POST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Edit A Paper Info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/papers/:id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GET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Update Paper Info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/papers/:id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POST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Get Conference Info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/review/conf/:id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GET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1156225" y="1428275"/>
            <a:ext cx="5815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https://youtu.be/TXLrA5BA0IY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to run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Code: </a:t>
            </a:r>
            <a:r>
              <a:rPr b="1" lang="en" sz="1450" u="sng">
                <a:solidFill>
                  <a:srgbClr val="CE93D8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https://github.com/cmusv-sc/18655-Spring-2017-Team-3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Start your mysql server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Backend: activator run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Frontend: activator “run 8080”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Experiment and Analysis:	Spec-based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4086356+_f6726cfc391ba4faa84c7fe6c21b5a11.gif"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524" y="1397924"/>
            <a:ext cx="5591199" cy="312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Experiment and Analysis:	Usability test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 review criteria/questions			-&gt; 	show all of them in “update review”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PC chair assigns </a:t>
            </a:r>
            <a:r>
              <a:rPr lang="en"/>
              <a:t>paper to </a:t>
            </a:r>
            <a:r>
              <a:rPr lang="en"/>
              <a:t>reviewers	 	-&gt; 	show this paper for reviewers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75" y="2339212"/>
            <a:ext cx="7565850" cy="156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Experiment and Analysis:	Agile development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4825"/>
            <a:ext cx="3887505" cy="38208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ocked_joey_friends.gif" id="313" name="Shape 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5974" y="1426325"/>
            <a:ext cx="5558025" cy="24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183625" y="420675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Experiment and Analysis:	Agile development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00" y="3555700"/>
            <a:ext cx="6029199" cy="124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75" y="1028475"/>
            <a:ext cx="6154250" cy="87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6312" y="1944087"/>
            <a:ext cx="2617174" cy="1570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Roadmap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2000">
                <a:solidFill>
                  <a:schemeClr val="dk1"/>
                </a:solidFill>
              </a:rPr>
              <a:t>Introduction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2000">
                <a:solidFill>
                  <a:schemeClr val="dk1"/>
                </a:solidFill>
              </a:rPr>
              <a:t>Motivation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2000">
                <a:solidFill>
                  <a:schemeClr val="dk1"/>
                </a:solidFill>
              </a:rPr>
              <a:t>Related work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2000">
                <a:solidFill>
                  <a:schemeClr val="dk1"/>
                </a:solidFill>
              </a:rPr>
              <a:t>System design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2000">
                <a:solidFill>
                  <a:schemeClr val="dk1"/>
                </a:solidFill>
              </a:rPr>
              <a:t>System implementation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2000">
                <a:solidFill>
                  <a:schemeClr val="dk1"/>
                </a:solidFill>
              </a:rPr>
              <a:t>Demo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2000">
                <a:solidFill>
                  <a:schemeClr val="dk1"/>
                </a:solidFill>
              </a:rPr>
              <a:t>Experiments/analysis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2000">
                <a:solidFill>
                  <a:schemeClr val="dk1"/>
                </a:solidFill>
              </a:rPr>
              <a:t>Conclusions and future work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0" y="100525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Experiment and Analysis:	Trello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50" y="769274"/>
            <a:ext cx="7363098" cy="412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258350" y="836825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Experiment and Analysis:	Github commits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0725"/>
            <a:ext cx="9144000" cy="313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Experiment and Analysis:	Github branch tree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9050"/>
            <a:ext cx="8839200" cy="1665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493125" y="900875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Conclusion							Future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311700" y="1804500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457200" lvl="0" marL="0">
              <a:spcBef>
                <a:spcPts val="0"/>
              </a:spcBef>
              <a:buNone/>
            </a:pPr>
            <a:r>
              <a:rPr lang="en"/>
              <a:t>Completed!								More features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/>
              <a:t>But what else?							More flexibility</a:t>
            </a:r>
          </a:p>
          <a:p>
            <a:pPr indent="457200" lvl="0" marL="0">
              <a:spcBef>
                <a:spcPts val="0"/>
              </a:spcBef>
              <a:buNone/>
            </a:pPr>
            <a:r>
              <a:rPr lang="en"/>
              <a:t>										Concise in one page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197" y="1929075"/>
            <a:ext cx="2212475" cy="14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200" y="515799"/>
            <a:ext cx="3308050" cy="38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500"/>
              </a:spcAft>
              <a:buClr>
                <a:srgbClr val="000000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Conference Management System</a:t>
            </a:r>
          </a:p>
          <a:p>
            <a:pPr indent="-355600" lvl="0" marL="457200" rtl="0"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en" sz="2000">
                <a:solidFill>
                  <a:schemeClr val="dk1"/>
                </a:solidFill>
              </a:rPr>
              <a:t>Login/Signup</a:t>
            </a:r>
          </a:p>
          <a:p>
            <a:pPr indent="-355600" lvl="0" marL="457200" rtl="0"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en" sz="2000">
                <a:solidFill>
                  <a:schemeClr val="dk1"/>
                </a:solidFill>
              </a:rPr>
              <a:t>Profile management</a:t>
            </a:r>
          </a:p>
          <a:p>
            <a:pPr indent="-355600" lvl="0" marL="457200" rtl="0"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en" sz="2000">
                <a:solidFill>
                  <a:schemeClr val="dk1"/>
                </a:solidFill>
              </a:rPr>
              <a:t>Paper Submission</a:t>
            </a:r>
          </a:p>
          <a:p>
            <a:pPr indent="-355600" lvl="0" marL="457200" rtl="0"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en" sz="2000">
                <a:solidFill>
                  <a:schemeClr val="dk1"/>
                </a:solidFill>
              </a:rPr>
              <a:t>Review Management</a:t>
            </a:r>
          </a:p>
          <a:p>
            <a:pPr indent="-355600" lvl="0" marL="457200" rtl="0"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en" sz="2000">
                <a:solidFill>
                  <a:schemeClr val="dk1"/>
                </a:solidFill>
              </a:rPr>
              <a:t>Conference Management</a:t>
            </a:r>
          </a:p>
          <a:p>
            <a:pPr indent="-355600" lvl="0" marL="457200" rtl="0"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100000"/>
            </a:pPr>
            <a:r>
              <a:rPr lang="en" sz="2000">
                <a:solidFill>
                  <a:schemeClr val="dk1"/>
                </a:solidFill>
              </a:rPr>
              <a:t>Admin page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Motivation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Deploy a easy-to-use conference management system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Use SOA/SOC to develop a software system supporting technical conference management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The software system serves for online paper submission, review, and registration.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Clr>
                <a:srgbClr val="A1E8D9"/>
              </a:buClr>
              <a:buSzPct val="45833"/>
              <a:buFont typeface="Arial"/>
              <a:buNone/>
            </a:pPr>
            <a:r>
              <a:rPr lang="en" sz="2400"/>
              <a:t>Manage lifecycle of a paper 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5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425075" y="1892000"/>
            <a:ext cx="590700" cy="962700"/>
            <a:chOff x="662700" y="2474937"/>
            <a:chExt cx="590700" cy="962700"/>
          </a:xfrm>
        </p:grpSpPr>
        <p:pic>
          <p:nvPicPr>
            <p:cNvPr id="112" name="Shape 1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2775" y="2474937"/>
              <a:ext cx="590550" cy="57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Shape 113"/>
            <p:cNvSpPr txBox="1"/>
            <p:nvPr/>
          </p:nvSpPr>
          <p:spPr>
            <a:xfrm>
              <a:off x="662700" y="3046437"/>
              <a:ext cx="5907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User</a:t>
              </a:r>
            </a:p>
          </p:txBody>
        </p:sp>
      </p:grpSp>
      <p:grpSp>
        <p:nvGrpSpPr>
          <p:cNvPr id="114" name="Shape 114"/>
          <p:cNvGrpSpPr/>
          <p:nvPr/>
        </p:nvGrpSpPr>
        <p:grpSpPr>
          <a:xfrm>
            <a:off x="1144100" y="1604600"/>
            <a:ext cx="2037300" cy="981987"/>
            <a:chOff x="1888025" y="2437175"/>
            <a:chExt cx="2037300" cy="981987"/>
          </a:xfrm>
        </p:grpSpPr>
        <p:cxnSp>
          <p:nvCxnSpPr>
            <p:cNvPr id="115" name="Shape 115"/>
            <p:cNvCxnSpPr/>
            <p:nvPr/>
          </p:nvCxnSpPr>
          <p:spPr>
            <a:xfrm>
              <a:off x="1888025" y="2866000"/>
              <a:ext cx="2037300" cy="273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16" name="Shape 116"/>
            <p:cNvSpPr txBox="1"/>
            <p:nvPr/>
          </p:nvSpPr>
          <p:spPr>
            <a:xfrm>
              <a:off x="2481025" y="2437175"/>
              <a:ext cx="6477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login</a:t>
              </a:r>
            </a:p>
          </p:txBody>
        </p:sp>
        <p:sp>
          <p:nvSpPr>
            <p:cNvPr id="117" name="Shape 117"/>
            <p:cNvSpPr txBox="1"/>
            <p:nvPr/>
          </p:nvSpPr>
          <p:spPr>
            <a:xfrm>
              <a:off x="2113512" y="2866862"/>
              <a:ext cx="1480500" cy="55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Submit a paper to a conference</a:t>
              </a:r>
            </a:p>
          </p:txBody>
        </p:sp>
      </p:grpSp>
      <p:sp>
        <p:nvSpPr>
          <p:cNvPr id="118" name="Shape 118"/>
          <p:cNvSpPr/>
          <p:nvPr/>
        </p:nvSpPr>
        <p:spPr>
          <a:xfrm>
            <a:off x="3309725" y="1045375"/>
            <a:ext cx="957600" cy="37080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4395650" y="1689725"/>
            <a:ext cx="1928750" cy="397480"/>
            <a:chOff x="5229475" y="2251194"/>
            <a:chExt cx="1928750" cy="397480"/>
          </a:xfrm>
        </p:grpSpPr>
        <p:cxnSp>
          <p:nvCxnSpPr>
            <p:cNvPr id="120" name="Shape 120"/>
            <p:cNvCxnSpPr/>
            <p:nvPr/>
          </p:nvCxnSpPr>
          <p:spPr>
            <a:xfrm rot="10800000">
              <a:off x="5229475" y="2648675"/>
              <a:ext cx="1928700" cy="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21" name="Shape 121"/>
            <p:cNvSpPr txBox="1"/>
            <p:nvPr/>
          </p:nvSpPr>
          <p:spPr>
            <a:xfrm>
              <a:off x="5297325" y="2251194"/>
              <a:ext cx="18609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Assign PC member</a:t>
              </a:r>
            </a:p>
          </p:txBody>
        </p:sp>
      </p:grpSp>
      <p:grpSp>
        <p:nvGrpSpPr>
          <p:cNvPr id="122" name="Shape 122"/>
          <p:cNvGrpSpPr/>
          <p:nvPr/>
        </p:nvGrpSpPr>
        <p:grpSpPr>
          <a:xfrm>
            <a:off x="6561275" y="1689712"/>
            <a:ext cx="1542250" cy="609600"/>
            <a:chOff x="7264150" y="2275950"/>
            <a:chExt cx="1542250" cy="609600"/>
          </a:xfrm>
        </p:grpSpPr>
        <p:pic>
          <p:nvPicPr>
            <p:cNvPr id="123" name="Shape 1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64150" y="2275950"/>
              <a:ext cx="628650" cy="60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Shape 124"/>
            <p:cNvSpPr txBox="1"/>
            <p:nvPr/>
          </p:nvSpPr>
          <p:spPr>
            <a:xfrm>
              <a:off x="8002100" y="2368125"/>
              <a:ext cx="8043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Admin</a:t>
              </a:r>
            </a:p>
          </p:txBody>
        </p:sp>
      </p:grpSp>
      <p:grpSp>
        <p:nvGrpSpPr>
          <p:cNvPr id="125" name="Shape 125"/>
          <p:cNvGrpSpPr/>
          <p:nvPr/>
        </p:nvGrpSpPr>
        <p:grpSpPr>
          <a:xfrm>
            <a:off x="4395650" y="3038100"/>
            <a:ext cx="1725374" cy="795175"/>
            <a:chOff x="5114125" y="3699350"/>
            <a:chExt cx="1725374" cy="795175"/>
          </a:xfrm>
        </p:grpSpPr>
        <p:cxnSp>
          <p:nvCxnSpPr>
            <p:cNvPr id="126" name="Shape 126"/>
            <p:cNvCxnSpPr/>
            <p:nvPr/>
          </p:nvCxnSpPr>
          <p:spPr>
            <a:xfrm rot="10800000">
              <a:off x="5114125" y="4005525"/>
              <a:ext cx="1649400" cy="123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27" name="Shape 127"/>
            <p:cNvSpPr txBox="1"/>
            <p:nvPr/>
          </p:nvSpPr>
          <p:spPr>
            <a:xfrm>
              <a:off x="5383237" y="3699350"/>
              <a:ext cx="11112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review</a:t>
              </a:r>
            </a:p>
          </p:txBody>
        </p:sp>
        <p:sp>
          <p:nvSpPr>
            <p:cNvPr id="128" name="Shape 128"/>
            <p:cNvSpPr txBox="1"/>
            <p:nvPr/>
          </p:nvSpPr>
          <p:spPr>
            <a:xfrm>
              <a:off x="5358999" y="4005525"/>
              <a:ext cx="1480500" cy="48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Reject</a:t>
              </a:r>
              <a:r>
                <a:rPr lang="en"/>
                <a:t> the paper</a:t>
              </a:r>
            </a:p>
          </p:txBody>
        </p:sp>
      </p:grpSp>
      <p:grpSp>
        <p:nvGrpSpPr>
          <p:cNvPr id="129" name="Shape 129"/>
          <p:cNvGrpSpPr/>
          <p:nvPr/>
        </p:nvGrpSpPr>
        <p:grpSpPr>
          <a:xfrm>
            <a:off x="6494205" y="3038100"/>
            <a:ext cx="2180215" cy="609600"/>
            <a:chOff x="7100037" y="3746225"/>
            <a:chExt cx="2523982" cy="609600"/>
          </a:xfrm>
        </p:grpSpPr>
        <p:pic>
          <p:nvPicPr>
            <p:cNvPr id="130" name="Shape 1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0037" y="3774800"/>
              <a:ext cx="590550" cy="55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Shape 1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11750" y="3746225"/>
              <a:ext cx="647700" cy="60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Shape 132"/>
            <p:cNvSpPr txBox="1"/>
            <p:nvPr/>
          </p:nvSpPr>
          <p:spPr>
            <a:xfrm>
              <a:off x="8515519" y="3855425"/>
              <a:ext cx="11085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PC member</a:t>
              </a:r>
            </a:p>
          </p:txBody>
        </p:sp>
      </p:grpSp>
      <p:grpSp>
        <p:nvGrpSpPr>
          <p:cNvPr id="133" name="Shape 133"/>
          <p:cNvGrpSpPr/>
          <p:nvPr/>
        </p:nvGrpSpPr>
        <p:grpSpPr>
          <a:xfrm>
            <a:off x="826575" y="2586600"/>
            <a:ext cx="2354825" cy="1304100"/>
            <a:chOff x="826575" y="2586600"/>
            <a:chExt cx="2354825" cy="1304100"/>
          </a:xfrm>
        </p:grpSpPr>
        <p:cxnSp>
          <p:nvCxnSpPr>
            <p:cNvPr id="134" name="Shape 134"/>
            <p:cNvCxnSpPr/>
            <p:nvPr/>
          </p:nvCxnSpPr>
          <p:spPr>
            <a:xfrm rot="10800000">
              <a:off x="913100" y="2586600"/>
              <a:ext cx="2268300" cy="13041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35" name="Shape 135"/>
            <p:cNvSpPr txBox="1"/>
            <p:nvPr/>
          </p:nvSpPr>
          <p:spPr>
            <a:xfrm>
              <a:off x="826575" y="3173400"/>
              <a:ext cx="1498200" cy="39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/>
                <a:t>Your paper was rejected...</a:t>
              </a:r>
            </a:p>
          </p:txBody>
        </p:sp>
      </p:grpSp>
      <p:pic>
        <p:nvPicPr>
          <p:cNvPr id="136" name="Shape 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074" y="1891987"/>
            <a:ext cx="590699" cy="60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Related work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50" y="1068000"/>
            <a:ext cx="3888800" cy="272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702" y="684424"/>
            <a:ext cx="3552551" cy="258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2502" y="2088224"/>
            <a:ext cx="3697098" cy="25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1678400" y="2076450"/>
            <a:ext cx="65787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A1E8D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Many Conference ...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System design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52" name="Shape 152"/>
          <p:cNvGrpSpPr/>
          <p:nvPr/>
        </p:nvGrpSpPr>
        <p:grpSpPr>
          <a:xfrm>
            <a:off x="433950" y="650249"/>
            <a:ext cx="8084775" cy="2904209"/>
            <a:chOff x="693975" y="2721800"/>
            <a:chExt cx="8084775" cy="2904209"/>
          </a:xfrm>
        </p:grpSpPr>
        <p:sp>
          <p:nvSpPr>
            <p:cNvPr id="153" name="Shape 153"/>
            <p:cNvSpPr/>
            <p:nvPr/>
          </p:nvSpPr>
          <p:spPr>
            <a:xfrm>
              <a:off x="4975050" y="2721800"/>
              <a:ext cx="3803700" cy="23553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 txBox="1"/>
            <p:nvPr/>
          </p:nvSpPr>
          <p:spPr>
            <a:xfrm>
              <a:off x="1272100" y="5151375"/>
              <a:ext cx="1473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>
                  <a:latin typeface="Comic Sans MS"/>
                  <a:ea typeface="Comic Sans MS"/>
                  <a:cs typeface="Comic Sans MS"/>
                  <a:sym typeface="Comic Sans MS"/>
                </a:rPr>
                <a:t>frontend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693975" y="2721800"/>
              <a:ext cx="2972400" cy="23553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 txBox="1"/>
            <p:nvPr/>
          </p:nvSpPr>
          <p:spPr>
            <a:xfrm>
              <a:off x="6102300" y="5190409"/>
              <a:ext cx="13740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>
                  <a:latin typeface="Comic Sans MS"/>
                  <a:ea typeface="Comic Sans MS"/>
                  <a:cs typeface="Comic Sans MS"/>
                  <a:sym typeface="Comic Sans MS"/>
                </a:rPr>
                <a:t>backend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856475" y="3526600"/>
              <a:ext cx="604500" cy="8061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view</a:t>
              </a:r>
            </a:p>
          </p:txBody>
        </p:sp>
        <p:sp>
          <p:nvSpPr>
            <p:cNvPr id="158" name="Shape 158"/>
            <p:cNvSpPr/>
            <p:nvPr/>
          </p:nvSpPr>
          <p:spPr>
            <a:xfrm>
              <a:off x="1877925" y="3526600"/>
              <a:ext cx="1283400" cy="8061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Frontend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Controller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5166500" y="3521590"/>
              <a:ext cx="1283400" cy="8061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Backend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Controller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6727029" y="3496400"/>
              <a:ext cx="704100" cy="8061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model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7811450" y="3501409"/>
              <a:ext cx="604500" cy="8061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DB</a:t>
              </a:r>
            </a:p>
          </p:txBody>
        </p:sp>
        <p:cxnSp>
          <p:nvCxnSpPr>
            <p:cNvPr id="162" name="Shape 162"/>
            <p:cNvCxnSpPr>
              <a:stCxn id="158" idx="3"/>
              <a:endCxn id="159" idx="1"/>
            </p:cNvCxnSpPr>
            <p:nvPr/>
          </p:nvCxnSpPr>
          <p:spPr>
            <a:xfrm flipH="1" rot="10800000">
              <a:off x="3161325" y="3924550"/>
              <a:ext cx="2005200" cy="51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63" name="Shape 163"/>
            <p:cNvSpPr txBox="1"/>
            <p:nvPr/>
          </p:nvSpPr>
          <p:spPr>
            <a:xfrm>
              <a:off x="3729437" y="3526600"/>
              <a:ext cx="13740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Restful API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Schema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70" name="Shape 170"/>
          <p:cNvGrpSpPr/>
          <p:nvPr/>
        </p:nvGrpSpPr>
        <p:grpSpPr>
          <a:xfrm>
            <a:off x="5076638" y="1229196"/>
            <a:ext cx="1164721" cy="1250400"/>
            <a:chOff x="1410650" y="1133700"/>
            <a:chExt cx="1146300" cy="2014500"/>
          </a:xfrm>
        </p:grpSpPr>
        <p:sp>
          <p:nvSpPr>
            <p:cNvPr id="171" name="Shape 171"/>
            <p:cNvSpPr/>
            <p:nvPr/>
          </p:nvSpPr>
          <p:spPr>
            <a:xfrm>
              <a:off x="1410650" y="1536600"/>
              <a:ext cx="1146300" cy="4029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id</a:t>
              </a:r>
            </a:p>
          </p:txBody>
        </p:sp>
        <p:sp>
          <p:nvSpPr>
            <p:cNvPr id="172" name="Shape 172"/>
            <p:cNvSpPr/>
            <p:nvPr/>
          </p:nvSpPr>
          <p:spPr>
            <a:xfrm>
              <a:off x="1410650" y="1939500"/>
              <a:ext cx="1146300" cy="4029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username</a:t>
              </a:r>
            </a:p>
          </p:txBody>
        </p:sp>
        <p:sp>
          <p:nvSpPr>
            <p:cNvPr id="173" name="Shape 173"/>
            <p:cNvSpPr/>
            <p:nvPr/>
          </p:nvSpPr>
          <p:spPr>
            <a:xfrm>
              <a:off x="1410650" y="2342387"/>
              <a:ext cx="1146300" cy="4029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password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1410650" y="2745300"/>
              <a:ext cx="1146300" cy="4029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email</a:t>
              </a:r>
            </a:p>
          </p:txBody>
        </p:sp>
        <p:sp>
          <p:nvSpPr>
            <p:cNvPr id="175" name="Shape 175"/>
            <p:cNvSpPr/>
            <p:nvPr/>
          </p:nvSpPr>
          <p:spPr>
            <a:xfrm>
              <a:off x="1410650" y="1133700"/>
              <a:ext cx="1146300" cy="402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User</a:t>
              </a:r>
            </a:p>
          </p:txBody>
        </p:sp>
      </p:grpSp>
      <p:grpSp>
        <p:nvGrpSpPr>
          <p:cNvPr id="176" name="Shape 176"/>
          <p:cNvGrpSpPr/>
          <p:nvPr/>
        </p:nvGrpSpPr>
        <p:grpSpPr>
          <a:xfrm>
            <a:off x="6762431" y="978967"/>
            <a:ext cx="1164705" cy="1000312"/>
            <a:chOff x="3930860" y="1223125"/>
            <a:chExt cx="1385400" cy="1611587"/>
          </a:xfrm>
        </p:grpSpPr>
        <p:sp>
          <p:nvSpPr>
            <p:cNvPr id="177" name="Shape 177"/>
            <p:cNvSpPr/>
            <p:nvPr/>
          </p:nvSpPr>
          <p:spPr>
            <a:xfrm>
              <a:off x="3930860" y="1626025"/>
              <a:ext cx="1385400" cy="4029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id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3930860" y="2028925"/>
              <a:ext cx="1385400" cy="4029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user_id</a:t>
              </a:r>
            </a:p>
          </p:txBody>
        </p:sp>
        <p:sp>
          <p:nvSpPr>
            <p:cNvPr id="179" name="Shape 179"/>
            <p:cNvSpPr/>
            <p:nvPr/>
          </p:nvSpPr>
          <p:spPr>
            <a:xfrm>
              <a:off x="3930860" y="2431812"/>
              <a:ext cx="1385400" cy="4029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...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3930860" y="1223125"/>
              <a:ext cx="1385400" cy="402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Profile</a:t>
              </a:r>
            </a:p>
          </p:txBody>
        </p:sp>
      </p:grpSp>
      <p:cxnSp>
        <p:nvCxnSpPr>
          <p:cNvPr id="181" name="Shape 181"/>
          <p:cNvCxnSpPr>
            <a:stCxn id="171" idx="3"/>
            <a:endCxn id="178" idx="1"/>
          </p:cNvCxnSpPr>
          <p:nvPr/>
        </p:nvCxnSpPr>
        <p:spPr>
          <a:xfrm>
            <a:off x="6241359" y="1604316"/>
            <a:ext cx="521100" cy="0"/>
          </a:xfrm>
          <a:prstGeom prst="straightConnector1">
            <a:avLst/>
          </a:prstGeom>
          <a:noFill/>
          <a:ln cap="flat" cmpd="sng" w="9525">
            <a:solidFill>
              <a:srgbClr val="695D46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182" name="Shape 182"/>
          <p:cNvGrpSpPr/>
          <p:nvPr/>
        </p:nvGrpSpPr>
        <p:grpSpPr>
          <a:xfrm>
            <a:off x="459562" y="3069215"/>
            <a:ext cx="1491402" cy="1750560"/>
            <a:chOff x="2117185" y="3805100"/>
            <a:chExt cx="1385418" cy="2820300"/>
          </a:xfrm>
        </p:grpSpPr>
        <p:grpSp>
          <p:nvGrpSpPr>
            <p:cNvPr id="183" name="Shape 183"/>
            <p:cNvGrpSpPr/>
            <p:nvPr/>
          </p:nvGrpSpPr>
          <p:grpSpPr>
            <a:xfrm>
              <a:off x="2117185" y="3805100"/>
              <a:ext cx="1385418" cy="2014500"/>
              <a:chOff x="1410650" y="1133700"/>
              <a:chExt cx="1146300" cy="2014500"/>
            </a:xfrm>
          </p:grpSpPr>
          <p:sp>
            <p:nvSpPr>
              <p:cNvPr id="184" name="Shape 184"/>
              <p:cNvSpPr/>
              <p:nvPr/>
            </p:nvSpPr>
            <p:spPr>
              <a:xfrm>
                <a:off x="1410650" y="1536600"/>
                <a:ext cx="1146300" cy="402900"/>
              </a:xfrm>
              <a:prstGeom prst="rect">
                <a:avLst/>
              </a:prstGeom>
              <a:solidFill>
                <a:schemeClr val="accent4"/>
              </a:solidFill>
              <a:ln cap="flat" cmpd="sng" w="9525">
                <a:solidFill>
                  <a:srgbClr val="695D4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id</a:t>
                </a:r>
              </a:p>
            </p:txBody>
          </p:sp>
          <p:sp>
            <p:nvSpPr>
              <p:cNvPr id="185" name="Shape 185"/>
              <p:cNvSpPr/>
              <p:nvPr/>
            </p:nvSpPr>
            <p:spPr>
              <a:xfrm>
                <a:off x="1410650" y="1939500"/>
                <a:ext cx="1146300" cy="402900"/>
              </a:xfrm>
              <a:prstGeom prst="rect">
                <a:avLst/>
              </a:prstGeom>
              <a:solidFill>
                <a:schemeClr val="accent4"/>
              </a:solidFill>
              <a:ln cap="flat" cmpd="sng" w="9525">
                <a:solidFill>
                  <a:srgbClr val="695D4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user_id</a:t>
                </a:r>
              </a:p>
            </p:txBody>
          </p:sp>
          <p:sp>
            <p:nvSpPr>
              <p:cNvPr id="186" name="Shape 186"/>
              <p:cNvSpPr/>
              <p:nvPr/>
            </p:nvSpPr>
            <p:spPr>
              <a:xfrm>
                <a:off x="1410650" y="2342387"/>
                <a:ext cx="1146300" cy="402900"/>
              </a:xfrm>
              <a:prstGeom prst="rect">
                <a:avLst/>
              </a:prstGeom>
              <a:solidFill>
                <a:schemeClr val="accent4"/>
              </a:solidFill>
              <a:ln cap="flat" cmpd="sng" w="9525">
                <a:solidFill>
                  <a:srgbClr val="695D4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conference_id</a:t>
                </a:r>
              </a:p>
            </p:txBody>
          </p:sp>
          <p:sp>
            <p:nvSpPr>
              <p:cNvPr id="187" name="Shape 187"/>
              <p:cNvSpPr/>
              <p:nvPr/>
            </p:nvSpPr>
            <p:spPr>
              <a:xfrm>
                <a:off x="1410650" y="2745300"/>
                <a:ext cx="1146300" cy="402900"/>
              </a:xfrm>
              <a:prstGeom prst="rect">
                <a:avLst/>
              </a:prstGeom>
              <a:solidFill>
                <a:schemeClr val="accent4"/>
              </a:solidFill>
              <a:ln cap="flat" cmpd="sng" w="9525">
                <a:solidFill>
                  <a:srgbClr val="695D4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paper_title</a:t>
                </a:r>
              </a:p>
            </p:txBody>
          </p:sp>
          <p:sp>
            <p:nvSpPr>
              <p:cNvPr id="188" name="Shape 188"/>
              <p:cNvSpPr/>
              <p:nvPr/>
            </p:nvSpPr>
            <p:spPr>
              <a:xfrm>
                <a:off x="1410650" y="1133700"/>
                <a:ext cx="1146300" cy="4029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695D4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Paper</a:t>
                </a:r>
              </a:p>
            </p:txBody>
          </p:sp>
        </p:grpSp>
        <p:sp>
          <p:nvSpPr>
            <p:cNvPr id="189" name="Shape 189"/>
            <p:cNvSpPr/>
            <p:nvPr/>
          </p:nvSpPr>
          <p:spPr>
            <a:xfrm>
              <a:off x="2117198" y="5819600"/>
              <a:ext cx="1385400" cy="4029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author</a:t>
              </a:r>
            </a:p>
          </p:txBody>
        </p:sp>
        <p:sp>
          <p:nvSpPr>
            <p:cNvPr id="190" name="Shape 190"/>
            <p:cNvSpPr/>
            <p:nvPr/>
          </p:nvSpPr>
          <p:spPr>
            <a:xfrm>
              <a:off x="2117185" y="6222500"/>
              <a:ext cx="1385400" cy="4029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…</a:t>
              </a:r>
            </a:p>
          </p:txBody>
        </p:sp>
      </p:grpSp>
      <p:grpSp>
        <p:nvGrpSpPr>
          <p:cNvPr id="191" name="Shape 191"/>
          <p:cNvGrpSpPr/>
          <p:nvPr/>
        </p:nvGrpSpPr>
        <p:grpSpPr>
          <a:xfrm>
            <a:off x="437255" y="1572883"/>
            <a:ext cx="1640590" cy="1000312"/>
            <a:chOff x="3930860" y="1223125"/>
            <a:chExt cx="1385400" cy="1611587"/>
          </a:xfrm>
        </p:grpSpPr>
        <p:sp>
          <p:nvSpPr>
            <p:cNvPr id="192" name="Shape 192"/>
            <p:cNvSpPr/>
            <p:nvPr/>
          </p:nvSpPr>
          <p:spPr>
            <a:xfrm>
              <a:off x="3930860" y="1626025"/>
              <a:ext cx="1385400" cy="4029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id</a:t>
              </a:r>
            </a:p>
          </p:txBody>
        </p:sp>
        <p:sp>
          <p:nvSpPr>
            <p:cNvPr id="193" name="Shape 193"/>
            <p:cNvSpPr/>
            <p:nvPr/>
          </p:nvSpPr>
          <p:spPr>
            <a:xfrm>
              <a:off x="3930860" y="2028925"/>
              <a:ext cx="1385400" cy="4029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conference_name</a:t>
              </a:r>
            </a:p>
          </p:txBody>
        </p:sp>
        <p:sp>
          <p:nvSpPr>
            <p:cNvPr id="194" name="Shape 194"/>
            <p:cNvSpPr/>
            <p:nvPr/>
          </p:nvSpPr>
          <p:spPr>
            <a:xfrm>
              <a:off x="3930860" y="2431812"/>
              <a:ext cx="1385400" cy="4029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...</a:t>
              </a:r>
            </a:p>
          </p:txBody>
        </p:sp>
        <p:sp>
          <p:nvSpPr>
            <p:cNvPr id="195" name="Shape 195"/>
            <p:cNvSpPr/>
            <p:nvPr/>
          </p:nvSpPr>
          <p:spPr>
            <a:xfrm>
              <a:off x="3930860" y="1223125"/>
              <a:ext cx="1385400" cy="402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ConferenceDetail</a:t>
              </a:r>
            </a:p>
          </p:txBody>
        </p:sp>
      </p:grpSp>
      <p:grpSp>
        <p:nvGrpSpPr>
          <p:cNvPr id="196" name="Shape 196"/>
          <p:cNvGrpSpPr/>
          <p:nvPr/>
        </p:nvGrpSpPr>
        <p:grpSpPr>
          <a:xfrm>
            <a:off x="4829711" y="2940668"/>
            <a:ext cx="1379183" cy="1750560"/>
            <a:chOff x="2117185" y="3805100"/>
            <a:chExt cx="1385418" cy="2820300"/>
          </a:xfrm>
        </p:grpSpPr>
        <p:grpSp>
          <p:nvGrpSpPr>
            <p:cNvPr id="197" name="Shape 197"/>
            <p:cNvGrpSpPr/>
            <p:nvPr/>
          </p:nvGrpSpPr>
          <p:grpSpPr>
            <a:xfrm>
              <a:off x="2117185" y="3805100"/>
              <a:ext cx="1385418" cy="2014500"/>
              <a:chOff x="1410650" y="1133700"/>
              <a:chExt cx="1146300" cy="2014500"/>
            </a:xfrm>
          </p:grpSpPr>
          <p:sp>
            <p:nvSpPr>
              <p:cNvPr id="198" name="Shape 198"/>
              <p:cNvSpPr/>
              <p:nvPr/>
            </p:nvSpPr>
            <p:spPr>
              <a:xfrm>
                <a:off x="1410650" y="1536600"/>
                <a:ext cx="1146300" cy="402900"/>
              </a:xfrm>
              <a:prstGeom prst="rect">
                <a:avLst/>
              </a:prstGeom>
              <a:solidFill>
                <a:schemeClr val="accent4"/>
              </a:solidFill>
              <a:ln cap="flat" cmpd="sng" w="9525">
                <a:solidFill>
                  <a:srgbClr val="695D4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id</a:t>
                </a:r>
              </a:p>
            </p:txBody>
          </p:sp>
          <p:sp>
            <p:nvSpPr>
              <p:cNvPr id="199" name="Shape 199"/>
              <p:cNvSpPr/>
              <p:nvPr/>
            </p:nvSpPr>
            <p:spPr>
              <a:xfrm>
                <a:off x="1410650" y="1939500"/>
                <a:ext cx="1146300" cy="402900"/>
              </a:xfrm>
              <a:prstGeom prst="rect">
                <a:avLst/>
              </a:prstGeom>
              <a:solidFill>
                <a:schemeClr val="accent4"/>
              </a:solidFill>
              <a:ln cap="flat" cmpd="sng" w="9525">
                <a:solidFill>
                  <a:srgbClr val="695D4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reviewer_id</a:t>
                </a:r>
              </a:p>
            </p:txBody>
          </p:sp>
          <p:sp>
            <p:nvSpPr>
              <p:cNvPr id="200" name="Shape 200"/>
              <p:cNvSpPr/>
              <p:nvPr/>
            </p:nvSpPr>
            <p:spPr>
              <a:xfrm>
                <a:off x="1410650" y="2342387"/>
                <a:ext cx="1146300" cy="402900"/>
              </a:xfrm>
              <a:prstGeom prst="rect">
                <a:avLst/>
              </a:prstGeom>
              <a:solidFill>
                <a:schemeClr val="accent4"/>
              </a:solidFill>
              <a:ln cap="flat" cmpd="sng" w="9525">
                <a:solidFill>
                  <a:srgbClr val="695D4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paper_id</a:t>
                </a:r>
              </a:p>
            </p:txBody>
          </p:sp>
          <p:sp>
            <p:nvSpPr>
              <p:cNvPr id="201" name="Shape 201"/>
              <p:cNvSpPr/>
              <p:nvPr/>
            </p:nvSpPr>
            <p:spPr>
              <a:xfrm>
                <a:off x="1410650" y="2745300"/>
                <a:ext cx="1146300" cy="402900"/>
              </a:xfrm>
              <a:prstGeom prst="rect">
                <a:avLst/>
              </a:prstGeom>
              <a:solidFill>
                <a:schemeClr val="accent4"/>
              </a:solidFill>
              <a:ln cap="flat" cmpd="sng" w="9525">
                <a:solidFill>
                  <a:srgbClr val="695D4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isCriteria</a:t>
                </a:r>
              </a:p>
            </p:txBody>
          </p:sp>
          <p:sp>
            <p:nvSpPr>
              <p:cNvPr id="202" name="Shape 202"/>
              <p:cNvSpPr/>
              <p:nvPr/>
            </p:nvSpPr>
            <p:spPr>
              <a:xfrm>
                <a:off x="1410650" y="1133700"/>
                <a:ext cx="1146300" cy="4029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695D4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Review</a:t>
                </a:r>
              </a:p>
            </p:txBody>
          </p:sp>
        </p:grpSp>
        <p:sp>
          <p:nvSpPr>
            <p:cNvPr id="203" name="Shape 203"/>
            <p:cNvSpPr/>
            <p:nvPr/>
          </p:nvSpPr>
          <p:spPr>
            <a:xfrm>
              <a:off x="2117198" y="5819600"/>
              <a:ext cx="1385400" cy="4029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label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2117185" y="6222500"/>
              <a:ext cx="1385400" cy="4029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…</a:t>
              </a:r>
            </a:p>
          </p:txBody>
        </p:sp>
      </p:grpSp>
      <p:grpSp>
        <p:nvGrpSpPr>
          <p:cNvPr id="205" name="Shape 205"/>
          <p:cNvGrpSpPr/>
          <p:nvPr/>
        </p:nvGrpSpPr>
        <p:grpSpPr>
          <a:xfrm>
            <a:off x="2354409" y="3908828"/>
            <a:ext cx="1164705" cy="751985"/>
            <a:chOff x="3930860" y="1223125"/>
            <a:chExt cx="1385400" cy="1211512"/>
          </a:xfrm>
        </p:grpSpPr>
        <p:sp>
          <p:nvSpPr>
            <p:cNvPr id="206" name="Shape 206"/>
            <p:cNvSpPr/>
            <p:nvPr/>
          </p:nvSpPr>
          <p:spPr>
            <a:xfrm>
              <a:off x="3930860" y="1626025"/>
              <a:ext cx="1385400" cy="4029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id</a:t>
              </a:r>
            </a:p>
          </p:txBody>
        </p:sp>
        <p:sp>
          <p:nvSpPr>
            <p:cNvPr id="207" name="Shape 207"/>
            <p:cNvSpPr/>
            <p:nvPr/>
          </p:nvSpPr>
          <p:spPr>
            <a:xfrm>
              <a:off x="3930860" y="2031737"/>
              <a:ext cx="1385400" cy="4029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...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3930860" y="1223125"/>
              <a:ext cx="1385400" cy="402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Criteria</a:t>
              </a:r>
            </a:p>
          </p:txBody>
        </p:sp>
      </p:grpSp>
      <p:grpSp>
        <p:nvGrpSpPr>
          <p:cNvPr id="209" name="Shape 209"/>
          <p:cNvGrpSpPr/>
          <p:nvPr/>
        </p:nvGrpSpPr>
        <p:grpSpPr>
          <a:xfrm>
            <a:off x="6592967" y="3315788"/>
            <a:ext cx="1164705" cy="750232"/>
            <a:chOff x="3930860" y="1223125"/>
            <a:chExt cx="1385400" cy="1208687"/>
          </a:xfrm>
        </p:grpSpPr>
        <p:sp>
          <p:nvSpPr>
            <p:cNvPr id="210" name="Shape 210"/>
            <p:cNvSpPr/>
            <p:nvPr/>
          </p:nvSpPr>
          <p:spPr>
            <a:xfrm>
              <a:off x="3930860" y="1626025"/>
              <a:ext cx="1385400" cy="4029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id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3930860" y="2028912"/>
              <a:ext cx="1385400" cy="4029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...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3930860" y="1223125"/>
              <a:ext cx="1385400" cy="402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Question</a:t>
              </a:r>
            </a:p>
          </p:txBody>
        </p:sp>
      </p:grpSp>
      <p:grpSp>
        <p:nvGrpSpPr>
          <p:cNvPr id="213" name="Shape 213"/>
          <p:cNvGrpSpPr/>
          <p:nvPr/>
        </p:nvGrpSpPr>
        <p:grpSpPr>
          <a:xfrm>
            <a:off x="2795974" y="1229196"/>
            <a:ext cx="1399549" cy="1750560"/>
            <a:chOff x="2117185" y="3805100"/>
            <a:chExt cx="1385418" cy="2820300"/>
          </a:xfrm>
        </p:grpSpPr>
        <p:grpSp>
          <p:nvGrpSpPr>
            <p:cNvPr id="214" name="Shape 214"/>
            <p:cNvGrpSpPr/>
            <p:nvPr/>
          </p:nvGrpSpPr>
          <p:grpSpPr>
            <a:xfrm>
              <a:off x="2117185" y="3805100"/>
              <a:ext cx="1385418" cy="2014500"/>
              <a:chOff x="1410650" y="1133700"/>
              <a:chExt cx="1146300" cy="2014500"/>
            </a:xfrm>
          </p:grpSpPr>
          <p:sp>
            <p:nvSpPr>
              <p:cNvPr id="215" name="Shape 215"/>
              <p:cNvSpPr/>
              <p:nvPr/>
            </p:nvSpPr>
            <p:spPr>
              <a:xfrm>
                <a:off x="1410650" y="1536600"/>
                <a:ext cx="1146300" cy="402900"/>
              </a:xfrm>
              <a:prstGeom prst="rect">
                <a:avLst/>
              </a:prstGeom>
              <a:solidFill>
                <a:schemeClr val="accent4"/>
              </a:solidFill>
              <a:ln cap="flat" cmpd="sng" w="9525">
                <a:solidFill>
                  <a:srgbClr val="695D4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id</a:t>
                </a:r>
              </a:p>
            </p:txBody>
          </p:sp>
          <p:sp>
            <p:nvSpPr>
              <p:cNvPr id="216" name="Shape 216"/>
              <p:cNvSpPr/>
              <p:nvPr/>
            </p:nvSpPr>
            <p:spPr>
              <a:xfrm>
                <a:off x="1410650" y="1939500"/>
                <a:ext cx="1146300" cy="402900"/>
              </a:xfrm>
              <a:prstGeom prst="rect">
                <a:avLst/>
              </a:prstGeom>
              <a:solidFill>
                <a:schemeClr val="accent4"/>
              </a:solidFill>
              <a:ln cap="flat" cmpd="sng" w="9525">
                <a:solidFill>
                  <a:srgbClr val="695D4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conference_id</a:t>
                </a:r>
              </a:p>
            </p:txBody>
          </p:sp>
          <p:sp>
            <p:nvSpPr>
              <p:cNvPr id="217" name="Shape 217"/>
              <p:cNvSpPr/>
              <p:nvPr/>
            </p:nvSpPr>
            <p:spPr>
              <a:xfrm>
                <a:off x="1410650" y="2342387"/>
                <a:ext cx="1146300" cy="402900"/>
              </a:xfrm>
              <a:prstGeom prst="rect">
                <a:avLst/>
              </a:prstGeom>
              <a:solidFill>
                <a:schemeClr val="accent4"/>
              </a:solidFill>
              <a:ln cap="flat" cmpd="sng" w="9525">
                <a:solidFill>
                  <a:srgbClr val="695D4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user_id</a:t>
                </a:r>
              </a:p>
            </p:txBody>
          </p:sp>
          <p:sp>
            <p:nvSpPr>
              <p:cNvPr id="218" name="Shape 218"/>
              <p:cNvSpPr/>
              <p:nvPr/>
            </p:nvSpPr>
            <p:spPr>
              <a:xfrm>
                <a:off x="1410650" y="2745300"/>
                <a:ext cx="1146300" cy="402900"/>
              </a:xfrm>
              <a:prstGeom prst="rect">
                <a:avLst/>
              </a:prstGeom>
              <a:solidFill>
                <a:schemeClr val="accent4"/>
              </a:solidFill>
              <a:ln cap="flat" cmpd="sng" w="9525">
                <a:solidFill>
                  <a:srgbClr val="695D4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ifReview</a:t>
                </a:r>
              </a:p>
            </p:txBody>
          </p:sp>
          <p:sp>
            <p:nvSpPr>
              <p:cNvPr id="219" name="Shape 219"/>
              <p:cNvSpPr/>
              <p:nvPr/>
            </p:nvSpPr>
            <p:spPr>
              <a:xfrm>
                <a:off x="1410650" y="1133700"/>
                <a:ext cx="1146300" cy="4029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695D4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Conference</a:t>
                </a:r>
              </a:p>
            </p:txBody>
          </p:sp>
        </p:grpSp>
        <p:sp>
          <p:nvSpPr>
            <p:cNvPr id="220" name="Shape 220"/>
            <p:cNvSpPr/>
            <p:nvPr/>
          </p:nvSpPr>
          <p:spPr>
            <a:xfrm>
              <a:off x="2117198" y="5819600"/>
              <a:ext cx="1385400" cy="4029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ifChair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2117185" y="6222500"/>
              <a:ext cx="1385400" cy="4029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...</a:t>
              </a:r>
            </a:p>
          </p:txBody>
        </p:sp>
      </p:grpSp>
      <p:cxnSp>
        <p:nvCxnSpPr>
          <p:cNvPr id="222" name="Shape 222"/>
          <p:cNvCxnSpPr>
            <a:stCxn id="171" idx="1"/>
            <a:endCxn id="217" idx="3"/>
          </p:cNvCxnSpPr>
          <p:nvPr/>
        </p:nvCxnSpPr>
        <p:spPr>
          <a:xfrm flipH="1">
            <a:off x="4195538" y="1604316"/>
            <a:ext cx="881100" cy="500099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695D4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3" name="Shape 223"/>
          <p:cNvCxnSpPr>
            <a:stCxn id="217" idx="3"/>
            <a:endCxn id="199" idx="1"/>
          </p:cNvCxnSpPr>
          <p:nvPr/>
        </p:nvCxnSpPr>
        <p:spPr>
          <a:xfrm>
            <a:off x="4195524" y="2104468"/>
            <a:ext cx="634200" cy="14613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695D4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4" name="Shape 224"/>
          <p:cNvCxnSpPr>
            <a:stCxn id="216" idx="1"/>
            <a:endCxn id="192" idx="3"/>
          </p:cNvCxnSpPr>
          <p:nvPr/>
        </p:nvCxnSpPr>
        <p:spPr>
          <a:xfrm flipH="1">
            <a:off x="2077774" y="1854396"/>
            <a:ext cx="718200" cy="93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695D4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5" name="Shape 225"/>
          <p:cNvCxnSpPr>
            <a:stCxn id="200" idx="1"/>
            <a:endCxn id="184" idx="3"/>
          </p:cNvCxnSpPr>
          <p:nvPr/>
        </p:nvCxnSpPr>
        <p:spPr>
          <a:xfrm rot="10800000">
            <a:off x="1950911" y="3444240"/>
            <a:ext cx="2878800" cy="3717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695D4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6" name="Shape 226"/>
          <p:cNvCxnSpPr>
            <a:stCxn id="203" idx="1"/>
            <a:endCxn id="206" idx="3"/>
          </p:cNvCxnSpPr>
          <p:nvPr/>
        </p:nvCxnSpPr>
        <p:spPr>
          <a:xfrm rot="10800000">
            <a:off x="3519024" y="4284008"/>
            <a:ext cx="1310700" cy="321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695D4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7" name="Shape 227"/>
          <p:cNvCxnSpPr>
            <a:stCxn id="203" idx="3"/>
            <a:endCxn id="210" idx="1"/>
          </p:cNvCxnSpPr>
          <p:nvPr/>
        </p:nvCxnSpPr>
        <p:spPr>
          <a:xfrm flipH="1" rot="10800000">
            <a:off x="6208890" y="3690908"/>
            <a:ext cx="384000" cy="6252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695D4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8" name="Shape 228"/>
          <p:cNvSpPr txBox="1"/>
          <p:nvPr/>
        </p:nvSpPr>
        <p:spPr>
          <a:xfrm>
            <a:off x="3725319" y="4035257"/>
            <a:ext cx="1012118" cy="2808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isCriteria=Y</a:t>
            </a:r>
          </a:p>
        </p:txBody>
      </p:sp>
      <p:cxnSp>
        <p:nvCxnSpPr>
          <p:cNvPr id="229" name="Shape 229"/>
          <p:cNvCxnSpPr>
            <a:stCxn id="185" idx="3"/>
          </p:cNvCxnSpPr>
          <p:nvPr/>
        </p:nvCxnSpPr>
        <p:spPr>
          <a:xfrm flipH="1" rot="10800000">
            <a:off x="1950965" y="1606715"/>
            <a:ext cx="3107400" cy="2087700"/>
          </a:xfrm>
          <a:prstGeom prst="bentConnector3">
            <a:avLst>
              <a:gd fmla="val 7893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0" name="Shape 230"/>
          <p:cNvCxnSpPr>
            <a:stCxn id="195" idx="1"/>
            <a:endCxn id="186" idx="1"/>
          </p:cNvCxnSpPr>
          <p:nvPr/>
        </p:nvCxnSpPr>
        <p:spPr>
          <a:xfrm>
            <a:off x="437255" y="1697923"/>
            <a:ext cx="22200" cy="2246700"/>
          </a:xfrm>
          <a:prstGeom prst="bentConnector3">
            <a:avLst>
              <a:gd fmla="val -107263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 Implementation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37" name="Shape 237"/>
          <p:cNvGrpSpPr/>
          <p:nvPr/>
        </p:nvGrpSpPr>
        <p:grpSpPr>
          <a:xfrm>
            <a:off x="529600" y="1386349"/>
            <a:ext cx="8084775" cy="2904209"/>
            <a:chOff x="693975" y="2721800"/>
            <a:chExt cx="8084775" cy="2904209"/>
          </a:xfrm>
        </p:grpSpPr>
        <p:sp>
          <p:nvSpPr>
            <p:cNvPr id="238" name="Shape 238"/>
            <p:cNvSpPr/>
            <p:nvPr/>
          </p:nvSpPr>
          <p:spPr>
            <a:xfrm>
              <a:off x="4975050" y="2721800"/>
              <a:ext cx="3803700" cy="23553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 txBox="1"/>
            <p:nvPr/>
          </p:nvSpPr>
          <p:spPr>
            <a:xfrm>
              <a:off x="1272100" y="5151375"/>
              <a:ext cx="1473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>
                  <a:latin typeface="Comic Sans MS"/>
                  <a:ea typeface="Comic Sans MS"/>
                  <a:cs typeface="Comic Sans MS"/>
                  <a:sym typeface="Comic Sans MS"/>
                </a:rPr>
                <a:t>frontend</a:t>
              </a:r>
            </a:p>
          </p:txBody>
        </p:sp>
        <p:sp>
          <p:nvSpPr>
            <p:cNvPr id="240" name="Shape 240"/>
            <p:cNvSpPr/>
            <p:nvPr/>
          </p:nvSpPr>
          <p:spPr>
            <a:xfrm>
              <a:off x="693975" y="2721800"/>
              <a:ext cx="2972400" cy="23553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 txBox="1"/>
            <p:nvPr/>
          </p:nvSpPr>
          <p:spPr>
            <a:xfrm>
              <a:off x="6102300" y="5190409"/>
              <a:ext cx="13740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>
                  <a:latin typeface="Comic Sans MS"/>
                  <a:ea typeface="Comic Sans MS"/>
                  <a:cs typeface="Comic Sans MS"/>
                  <a:sym typeface="Comic Sans MS"/>
                </a:rPr>
                <a:t>backend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856475" y="3526600"/>
              <a:ext cx="604500" cy="806100"/>
            </a:xfrm>
            <a:prstGeom prst="rect">
              <a:avLst/>
            </a:prstGeom>
            <a:solidFill>
              <a:srgbClr val="B3A77D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View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1877925" y="3526600"/>
              <a:ext cx="1283400" cy="806100"/>
            </a:xfrm>
            <a:prstGeom prst="rect">
              <a:avLst/>
            </a:prstGeom>
            <a:solidFill>
              <a:srgbClr val="B3A77D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Frontend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Controller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5166500" y="3521590"/>
              <a:ext cx="1283400" cy="806100"/>
            </a:xfrm>
            <a:prstGeom prst="rect">
              <a:avLst/>
            </a:prstGeom>
            <a:solidFill>
              <a:srgbClr val="B3A77D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Backend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Controller</a:t>
              </a:r>
            </a:p>
          </p:txBody>
        </p:sp>
        <p:sp>
          <p:nvSpPr>
            <p:cNvPr id="245" name="Shape 245"/>
            <p:cNvSpPr/>
            <p:nvPr/>
          </p:nvSpPr>
          <p:spPr>
            <a:xfrm>
              <a:off x="6727029" y="3496400"/>
              <a:ext cx="704100" cy="806100"/>
            </a:xfrm>
            <a:prstGeom prst="rect">
              <a:avLst/>
            </a:prstGeom>
            <a:solidFill>
              <a:srgbClr val="B3A77D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model</a:t>
              </a:r>
            </a:p>
          </p:txBody>
        </p:sp>
        <p:sp>
          <p:nvSpPr>
            <p:cNvPr id="246" name="Shape 246"/>
            <p:cNvSpPr/>
            <p:nvPr/>
          </p:nvSpPr>
          <p:spPr>
            <a:xfrm>
              <a:off x="7811450" y="3501409"/>
              <a:ext cx="604500" cy="806100"/>
            </a:xfrm>
            <a:prstGeom prst="rect">
              <a:avLst/>
            </a:prstGeom>
            <a:solidFill>
              <a:srgbClr val="B3A77D"/>
            </a:solidFill>
            <a:ln cap="flat" cmpd="sng" w="9525">
              <a:solidFill>
                <a:srgbClr val="695D4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DB</a:t>
              </a:r>
            </a:p>
          </p:txBody>
        </p:sp>
        <p:cxnSp>
          <p:nvCxnSpPr>
            <p:cNvPr id="247" name="Shape 247"/>
            <p:cNvCxnSpPr>
              <a:stCxn id="243" idx="3"/>
              <a:endCxn id="244" idx="1"/>
            </p:cNvCxnSpPr>
            <p:nvPr/>
          </p:nvCxnSpPr>
          <p:spPr>
            <a:xfrm flipH="1" rot="10800000">
              <a:off x="3161325" y="3924550"/>
              <a:ext cx="2005200" cy="51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48" name="Shape 248"/>
            <p:cNvSpPr txBox="1"/>
            <p:nvPr/>
          </p:nvSpPr>
          <p:spPr>
            <a:xfrm>
              <a:off x="3729437" y="3526600"/>
              <a:ext cx="13740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Restful API</a:t>
              </a:r>
            </a:p>
          </p:txBody>
        </p:sp>
      </p:grp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150" y="3132205"/>
            <a:ext cx="1233049" cy="63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769" y="3132189"/>
            <a:ext cx="1233049" cy="63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600" y="1719471"/>
            <a:ext cx="981630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2125" y="2617971"/>
            <a:ext cx="894315" cy="35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9925" y="1762700"/>
            <a:ext cx="1175550" cy="3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9925" y="1529299"/>
            <a:ext cx="605755" cy="63064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616125" y="4263950"/>
            <a:ext cx="5789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Code: </a:t>
            </a:r>
            <a:r>
              <a:rPr b="1" lang="en" sz="1450" u="sng">
                <a:solidFill>
                  <a:srgbClr val="CE93D8"/>
                </a:solidFill>
                <a:hlinkClick r:id="rId8"/>
              </a:rPr>
              <a:t>https://github.com/cmusv-sc/18655-Spring-2017-Team-3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